
<file path=[Content_Types].xml><?xml version="1.0" encoding="utf-8"?>
<Types xmlns="http://schemas.openxmlformats.org/package/2006/content-types">
  <Default Extension="xml" ContentType="application/xml"/>
  <Default Extension="tif" ContentType="image/tif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63" r:id="rId4"/>
    <p:sldId id="339" r:id="rId5"/>
    <p:sldId id="265" r:id="rId6"/>
    <p:sldId id="258" r:id="rId7"/>
    <p:sldId id="358" r:id="rId8"/>
    <p:sldId id="261" r:id="rId9"/>
    <p:sldId id="268" r:id="rId10"/>
    <p:sldId id="341" r:id="rId11"/>
    <p:sldId id="338" r:id="rId12"/>
    <p:sldId id="266" r:id="rId13"/>
    <p:sldId id="340" r:id="rId14"/>
    <p:sldId id="269" r:id="rId15"/>
    <p:sldId id="283" r:id="rId16"/>
    <p:sldId id="276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299" r:id="rId34"/>
    <p:sldId id="271" r:id="rId35"/>
    <p:sldId id="335" r:id="rId36"/>
    <p:sldId id="286" r:id="rId3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imes New Roma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FF93"/>
    <a:srgbClr val="6E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83"/>
    <p:restoredTop sz="94643"/>
  </p:normalViewPr>
  <p:slideViewPr>
    <p:cSldViewPr snapToGrid="0" snapToObjects="1">
      <p:cViewPr varScale="1">
        <p:scale>
          <a:sx n="118" d="100"/>
          <a:sy n="118" d="100"/>
        </p:scale>
        <p:origin x="21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xfrm>
            <a:off x="457199" y="922866"/>
            <a:ext cx="8382001" cy="1016001"/>
          </a:xfrm>
          <a:prstGeom prst="rect">
            <a:avLst/>
          </a:prstGeom>
        </p:spPr>
        <p:txBody>
          <a:bodyPr lIns="40639" tIns="40639" rIns="40639" bIns="40639"/>
          <a:lstStyle>
            <a:lvl1pPr>
              <a:defRPr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086600" y="6070600"/>
            <a:ext cx="1905000" cy="278664"/>
          </a:xfrm>
          <a:prstGeom prst="rect">
            <a:avLst/>
          </a:prstGeom>
        </p:spPr>
        <p:txBody>
          <a:bodyPr wrap="square" lIns="40639" tIns="40639" rIns="40639" bIns="40639"/>
          <a:lstStyle>
            <a:lvl1pPr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086600" y="6070600"/>
            <a:ext cx="1905000" cy="278664"/>
          </a:xfrm>
          <a:prstGeom prst="rect">
            <a:avLst/>
          </a:prstGeom>
        </p:spPr>
        <p:txBody>
          <a:bodyPr wrap="square" lIns="40639" tIns="40639" rIns="40639" bIns="40639"/>
          <a:lstStyle>
            <a:lvl1pPr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685800" y="1314450"/>
            <a:ext cx="7772400" cy="857250"/>
          </a:xfrm>
          <a:prstGeom prst="rect">
            <a:avLst/>
          </a:prstGeom>
        </p:spPr>
        <p:txBody>
          <a:bodyPr lIns="38963" tIns="38963" rIns="38963" bIns="38963">
            <a:normAutofit/>
          </a:bodyPr>
          <a:lstStyle>
            <a:lvl1pPr defTabSz="1219200"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85800" y="2343150"/>
            <a:ext cx="7772400" cy="3086100"/>
          </a:xfrm>
          <a:prstGeom prst="rect">
            <a:avLst/>
          </a:prstGeom>
        </p:spPr>
        <p:txBody>
          <a:bodyPr lIns="38963" tIns="38963" rIns="38963" bIns="38963">
            <a:normAutofit/>
          </a:bodyPr>
          <a:lstStyle>
            <a:lvl1pPr marL="389466" indent="-389466" defTabSz="1219200">
              <a:spcBef>
                <a:spcPts val="800"/>
              </a:spcBef>
              <a:buChar char="•"/>
              <a:defRPr sz="3600"/>
            </a:lvl1pPr>
            <a:lvl2pPr marL="753269" indent="-364332" defTabSz="1219200">
              <a:spcBef>
                <a:spcPts val="800"/>
              </a:spcBef>
              <a:defRPr sz="3600"/>
            </a:lvl2pPr>
            <a:lvl3pPr marL="1128077" indent="-348614" defTabSz="1219200">
              <a:spcBef>
                <a:spcPts val="800"/>
              </a:spcBef>
              <a:defRPr sz="3600"/>
            </a:lvl3pPr>
            <a:lvl4pPr marL="1580123" indent="-410135" defTabSz="1219200">
              <a:spcBef>
                <a:spcPts val="800"/>
              </a:spcBef>
              <a:defRPr sz="3600"/>
            </a:lvl4pPr>
            <a:lvl5pPr marL="1969060" indent="-410135" defTabSz="1219200">
              <a:spcBef>
                <a:spcPts val="800"/>
              </a:spcBef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64373" y="5543550"/>
            <a:ext cx="293827" cy="297894"/>
          </a:xfrm>
          <a:prstGeom prst="rect">
            <a:avLst/>
          </a:prstGeom>
        </p:spPr>
        <p:txBody>
          <a:bodyPr lIns="38963" tIns="38963" rIns="38963" bIns="38963"/>
          <a:lstStyle>
            <a:lvl1pPr defTabSz="1219200"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086600" y="6070600"/>
            <a:ext cx="1905000" cy="278662"/>
          </a:xfrm>
          <a:prstGeom prst="rect">
            <a:avLst/>
          </a:prstGeom>
        </p:spPr>
        <p:txBody>
          <a:bodyPr wrap="square" lIns="40639" tIns="40639" rIns="40639" bIns="40639"/>
          <a:lstStyle>
            <a:lvl1pPr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4" y="1314724"/>
            <a:ext cx="7772401" cy="4114801"/>
          </a:xfrm>
          <a:prstGeom prst="rect">
            <a:avLst/>
          </a:prstGeom>
        </p:spPr>
        <p:txBody>
          <a:bodyPr lIns="38963" tIns="38963" rIns="38963" bIns="38963">
            <a:normAutofit/>
          </a:bodyPr>
          <a:lstStyle>
            <a:lvl1pPr marL="389466" indent="-389466" defTabSz="1219200">
              <a:spcBef>
                <a:spcPts val="800"/>
              </a:spcBef>
              <a:buChar char="•"/>
              <a:defRPr sz="3600"/>
            </a:lvl1pPr>
            <a:lvl2pPr marL="753269" indent="-364332" defTabSz="1219200">
              <a:spcBef>
                <a:spcPts val="800"/>
              </a:spcBef>
              <a:defRPr sz="3600"/>
            </a:lvl2pPr>
            <a:lvl3pPr marL="1128077" indent="-348614" defTabSz="1219200">
              <a:spcBef>
                <a:spcPts val="800"/>
              </a:spcBef>
              <a:defRPr sz="3600"/>
            </a:lvl3pPr>
            <a:lvl4pPr marL="1580123" indent="-410135" defTabSz="1219200">
              <a:spcBef>
                <a:spcPts val="800"/>
              </a:spcBef>
              <a:defRPr sz="3600"/>
            </a:lvl4pPr>
            <a:lvl5pPr marL="1969060" indent="-410135" defTabSz="1219200">
              <a:spcBef>
                <a:spcPts val="800"/>
              </a:spcBef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64373" y="5543550"/>
            <a:ext cx="293827" cy="297894"/>
          </a:xfrm>
          <a:prstGeom prst="rect">
            <a:avLst/>
          </a:prstGeom>
        </p:spPr>
        <p:txBody>
          <a:bodyPr lIns="38963" tIns="38963" rIns="38963" bIns="38963"/>
          <a:lstStyle>
            <a:lvl1pPr defTabSz="1219200"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76259" y="6248400"/>
            <a:ext cx="281941" cy="2870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8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New Roman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://www.ranjandesilva.blog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tif"/><Relationship Id="rId3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njandesilva.blog/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ranjandesilv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F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3761" y="4951941"/>
            <a:ext cx="1192307" cy="106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90800" y="6051550"/>
            <a:ext cx="3962400" cy="54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287" y="216959"/>
            <a:ext cx="3810000" cy="127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3761" y="1637669"/>
            <a:ext cx="132343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2019</a:t>
            </a:r>
            <a:endParaRPr kumimoji="0" lang="en-GB" sz="4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395" y="2509975"/>
            <a:ext cx="8338178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pple Chancery" charset="0"/>
                <a:ea typeface="Apple Chancery" charset="0"/>
                <a:cs typeface="Apple Chancery" charset="0"/>
                <a:sym typeface="Times New Roman"/>
              </a:rPr>
              <a:t>Keynote</a:t>
            </a:r>
            <a:endParaRPr lang="en-GB" dirty="0">
              <a:latin typeface="Apple Chancery" charset="0"/>
              <a:ea typeface="Apple Chancery" charset="0"/>
              <a:cs typeface="Apple Chancery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800" b="0" i="0" u="none" strike="noStrike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Apple Chancery" charset="0"/>
                <a:ea typeface="Apple Chancery" charset="0"/>
                <a:cs typeface="Apple Chancery" charset="0"/>
                <a:sym typeface="Times New Roman"/>
              </a:rPr>
              <a:t>Living Our Dream Purposefully</a:t>
            </a:r>
            <a:endParaRPr kumimoji="0" lang="en-GB" sz="48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Apple Chancery" charset="0"/>
              <a:ea typeface="Apple Chancery" charset="0"/>
              <a:cs typeface="Apple Chancery" charset="0"/>
              <a:sym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9976" y="4038734"/>
            <a:ext cx="4652875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spc="0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Ranjan L G De Silva</a:t>
            </a:r>
            <a:endParaRPr kumimoji="0" lang="en-GB" sz="4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58561" y="5900208"/>
            <a:ext cx="803218" cy="718669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Introduction"/>
          <p:cNvSpPr txBox="1"/>
          <p:nvPr/>
        </p:nvSpPr>
        <p:spPr>
          <a:xfrm>
            <a:off x="851129" y="1142366"/>
            <a:ext cx="7547804" cy="4555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6400"/>
            </a:lvl1pPr>
          </a:lstStyle>
          <a:p>
            <a:r>
              <a:rPr dirty="0" smtClean="0"/>
              <a:t>Introduction</a:t>
            </a:r>
            <a:endParaRPr lang="en-GB" dirty="0" smtClean="0"/>
          </a:p>
          <a:p>
            <a:endParaRPr lang="en-GB" dirty="0"/>
          </a:p>
          <a:p>
            <a:r>
              <a:rPr lang="en-GB" sz="3600" dirty="0" smtClean="0"/>
              <a:t>Please download </a:t>
            </a:r>
            <a:r>
              <a:rPr lang="en-GB" sz="3600" dirty="0"/>
              <a:t>the </a:t>
            </a:r>
            <a:r>
              <a:rPr lang="en-GB" sz="3600" dirty="0" smtClean="0"/>
              <a:t>presentation </a:t>
            </a:r>
            <a:r>
              <a:rPr lang="en-GB" sz="3600" dirty="0"/>
              <a:t>for todays session @</a:t>
            </a:r>
            <a:endParaRPr lang="en-GB" sz="3600" dirty="0" smtClean="0"/>
          </a:p>
          <a:p>
            <a:endParaRPr lang="en-GB" sz="3600" dirty="0"/>
          </a:p>
          <a:p>
            <a:r>
              <a:rPr lang="en-GB" sz="3600" dirty="0" smtClean="0"/>
              <a:t> </a:t>
            </a:r>
            <a:r>
              <a:rPr lang="en-GB" sz="5400" dirty="0" smtClean="0">
                <a:hlinkClick r:id="rId3"/>
              </a:rPr>
              <a:t>www.ranjandesilva.blog</a:t>
            </a:r>
            <a:endParaRPr sz="5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tx2">
                <a:lumMod val="20000"/>
                <a:lumOff val="80000"/>
              </a:schemeClr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EQ - IQ…"/>
          <p:cNvSpPr txBox="1"/>
          <p:nvPr/>
        </p:nvSpPr>
        <p:spPr>
          <a:xfrm>
            <a:off x="0" y="621720"/>
            <a:ext cx="9144000" cy="562205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639" tIns="40639" rIns="40639" bIns="4063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7200" dirty="0" smtClean="0">
                <a:solidFill>
                  <a:srgbClr val="3139FF"/>
                </a:solidFill>
              </a:rPr>
              <a:t>Unlimited Potential</a:t>
            </a:r>
            <a:r>
              <a:rPr lang="en-GB" sz="8000" dirty="0" smtClean="0">
                <a:solidFill>
                  <a:srgbClr val="3139FF"/>
                </a:solidFill>
              </a:rPr>
              <a:t> </a:t>
            </a:r>
          </a:p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6000" dirty="0" smtClean="0">
                <a:solidFill>
                  <a:schemeClr val="tx1"/>
                </a:solidFill>
              </a:rPr>
              <a:t>for</a:t>
            </a:r>
            <a:r>
              <a:rPr sz="6000" dirty="0" smtClean="0">
                <a:solidFill>
                  <a:srgbClr val="FFFF00"/>
                </a:solidFill>
              </a:rPr>
              <a:t> </a:t>
            </a:r>
            <a:endParaRPr lang="en-GB" sz="6000" dirty="0" smtClean="0">
              <a:solidFill>
                <a:srgbClr val="FFFF00"/>
              </a:solidFill>
            </a:endParaRPr>
          </a:p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8000" dirty="0" smtClean="0">
                <a:solidFill>
                  <a:srgbClr val="00B050"/>
                </a:solidFill>
              </a:rPr>
              <a:t>Success</a:t>
            </a:r>
            <a:r>
              <a:rPr lang="en-GB" sz="8000" dirty="0" smtClean="0">
                <a:solidFill>
                  <a:srgbClr val="FF414A"/>
                </a:solidFill>
              </a:rPr>
              <a:t> </a:t>
            </a:r>
          </a:p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6000" dirty="0" smtClean="0">
                <a:solidFill>
                  <a:schemeClr val="tx1"/>
                </a:solidFill>
              </a:rPr>
              <a:t>and</a:t>
            </a:r>
            <a:endParaRPr sz="6000" dirty="0">
              <a:solidFill>
                <a:srgbClr val="FFFF00"/>
              </a:solidFill>
            </a:endParaRPr>
          </a:p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8000" dirty="0" smtClean="0">
                <a:solidFill>
                  <a:schemeClr val="accent6">
                    <a:lumMod val="75000"/>
                  </a:schemeClr>
                </a:solidFill>
              </a:rPr>
              <a:t>Happiness</a:t>
            </a:r>
            <a:endParaRPr sz="8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5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97157" y="5854181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accent2"/>
            </a:gs>
            <a:gs pos="77000">
              <a:schemeClr val="tx2">
                <a:lumMod val="20000"/>
                <a:lumOff val="8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Habits of Winning Sales People"/>
          <p:cNvSpPr txBox="1">
            <a:spLocks noGrp="1"/>
          </p:cNvSpPr>
          <p:nvPr>
            <p:ph type="title" idx="4294967295"/>
          </p:nvPr>
        </p:nvSpPr>
        <p:spPr>
          <a:xfrm>
            <a:off x="533400" y="0"/>
            <a:ext cx="7924800" cy="5878286"/>
          </a:xfrm>
          <a:prstGeom prst="rect">
            <a:avLst/>
          </a:prstGeom>
        </p:spPr>
        <p:txBody>
          <a:bodyPr>
            <a:normAutofit/>
          </a:bodyPr>
          <a:lstStyle>
            <a:lvl1pPr defTabSz="886968">
              <a:defRPr sz="5432" b="1">
                <a:solidFill>
                  <a:srgbClr val="141BFF"/>
                </a:solidFill>
                <a:latin typeface="Goudy Stout"/>
                <a:ea typeface="Goudy Stout"/>
                <a:cs typeface="Goudy Stout"/>
                <a:sym typeface="Goudy Stout"/>
              </a:defRPr>
            </a:lvl1pPr>
          </a:lstStyle>
          <a:p>
            <a:r>
              <a:rPr lang="en-GB" sz="7200" dirty="0" smtClean="0">
                <a:solidFill>
                  <a:srgbClr val="FF0000"/>
                </a:solidFill>
              </a:rPr>
              <a:t>Selling is an act of Love and Generosity</a:t>
            </a:r>
            <a:r>
              <a:rPr lang="en-GB" dirty="0" smtClean="0"/>
              <a:t> </a:t>
            </a:r>
            <a:endParaRPr dirty="0"/>
          </a:p>
        </p:txBody>
      </p:sp>
      <p:pic>
        <p:nvPicPr>
          <p:cNvPr id="133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6278" y="542854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2712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accent2"/>
            </a:gs>
            <a:gs pos="77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HYSIOLOGY…"/>
          <p:cNvSpPr txBox="1">
            <a:spLocks noGrp="1"/>
          </p:cNvSpPr>
          <p:nvPr>
            <p:ph type="body" idx="4294967295"/>
          </p:nvPr>
        </p:nvSpPr>
        <p:spPr>
          <a:xfrm>
            <a:off x="494176" y="1085143"/>
            <a:ext cx="8366192" cy="434340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indent="0" defTabSz="795527">
              <a:spcBef>
                <a:spcPts val="900"/>
              </a:spcBef>
              <a:buNone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5200" dirty="0" smtClean="0"/>
              <a:t>Love is extending ourselves for the growth of others and ourselves, even when it is inconvenient to us.</a:t>
            </a:r>
            <a:endParaRPr sz="52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dirty="0"/>
          </a:p>
        </p:txBody>
      </p:sp>
      <p:pic>
        <p:nvPicPr>
          <p:cNvPr id="133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6278" y="542854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07587" y="6245578"/>
            <a:ext cx="27901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accent2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58561" y="5900208"/>
            <a:ext cx="803218" cy="718669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ales &amp;…"/>
          <p:cNvSpPr txBox="1"/>
          <p:nvPr/>
        </p:nvSpPr>
        <p:spPr>
          <a:xfrm>
            <a:off x="687770" y="821093"/>
            <a:ext cx="7772400" cy="468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algn="ctr" defTabSz="813816">
              <a:defRPr sz="5340">
                <a:solidFill>
                  <a:srgbClr val="FFFFFF"/>
                </a:solidFill>
                <a:latin typeface="Goudy Stout"/>
                <a:ea typeface="Goudy Stout"/>
                <a:cs typeface="Goudy Stout"/>
                <a:sym typeface="Goudy Stout"/>
              </a:defRPr>
            </a:pPr>
            <a:r>
              <a:rPr sz="8000" dirty="0" smtClean="0"/>
              <a:t>S</a:t>
            </a:r>
            <a:r>
              <a:rPr lang="en-GB" sz="8000" dirty="0" smtClean="0"/>
              <a:t>e</a:t>
            </a:r>
            <a:r>
              <a:rPr sz="8000" dirty="0" smtClean="0"/>
              <a:t>l</a:t>
            </a:r>
            <a:r>
              <a:rPr lang="en-GB" sz="8000" dirty="0" smtClean="0"/>
              <a:t>ling is a Noble Profession</a:t>
            </a:r>
            <a:endParaRPr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3086215" y="605948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90158">
            <a:off x="540075" y="340241"/>
            <a:ext cx="8029766" cy="61480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35813" y="6396337"/>
            <a:ext cx="3541993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Buy @</a:t>
            </a:r>
            <a:r>
              <a:rPr kumimoji="0" lang="en-GB" sz="2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 </a:t>
            </a:r>
            <a:r>
              <a:rPr kumimoji="0" lang="en-GB" sz="2400" b="1" i="0" u="none" strike="noStrike" cap="none" spc="0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www.kapruka.com</a:t>
            </a:r>
            <a:endParaRPr kumimoji="0" lang="en-GB" sz="2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177" y="6396337"/>
            <a:ext cx="27901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5775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92D050"/>
            </a:gs>
            <a:gs pos="77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EQ - IQ…"/>
          <p:cNvSpPr txBox="1"/>
          <p:nvPr/>
        </p:nvSpPr>
        <p:spPr>
          <a:xfrm>
            <a:off x="632350" y="781323"/>
            <a:ext cx="8192912" cy="5006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8000" dirty="0" smtClean="0">
                <a:solidFill>
                  <a:srgbClr val="3139FF"/>
                </a:solidFill>
              </a:rPr>
              <a:t>Life Insurance </a:t>
            </a:r>
            <a:r>
              <a:rPr sz="8000" dirty="0" smtClean="0">
                <a:solidFill>
                  <a:srgbClr val="FFFF00"/>
                </a:solidFill>
              </a:rPr>
              <a:t> </a:t>
            </a:r>
            <a:r>
              <a:rPr lang="en-GB" sz="8000" dirty="0" smtClean="0">
                <a:solidFill>
                  <a:srgbClr val="FFFF00"/>
                </a:solidFill>
              </a:rPr>
              <a:t>Advisors</a:t>
            </a:r>
            <a:endParaRPr sz="8000" dirty="0">
              <a:solidFill>
                <a:srgbClr val="FFFF00"/>
              </a:solidFill>
            </a:endParaRPr>
          </a:p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8000" dirty="0" smtClean="0">
                <a:solidFill>
                  <a:srgbClr val="FFFFFF"/>
                </a:solidFill>
              </a:rPr>
              <a:t>Makes it even nobler</a:t>
            </a:r>
            <a:endParaRPr sz="8000" dirty="0">
              <a:solidFill>
                <a:srgbClr val="FFFFFF"/>
              </a:solidFill>
            </a:endParaRPr>
          </a:p>
        </p:txBody>
      </p:sp>
      <p:pic>
        <p:nvPicPr>
          <p:cNvPr id="11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1172" y="5787820"/>
            <a:ext cx="824090" cy="77055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92D050"/>
            </a:gs>
            <a:gs pos="77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urpose…"/>
          <p:cNvSpPr txBox="1">
            <a:spLocks noGrp="1"/>
          </p:cNvSpPr>
          <p:nvPr>
            <p:ph type="title" idx="4294967295"/>
          </p:nvPr>
        </p:nvSpPr>
        <p:spPr>
          <a:xfrm>
            <a:off x="685800" y="608276"/>
            <a:ext cx="7772400" cy="528928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8000">
                <a:solidFill>
                  <a:srgbClr val="FFFFFF"/>
                </a:solidFill>
              </a:defRPr>
            </a:pPr>
            <a:r>
              <a:rPr sz="9600" b="1" dirty="0"/>
              <a:t>Purpose </a:t>
            </a:r>
          </a:p>
          <a:p>
            <a:pPr>
              <a:defRPr sz="8000">
                <a:solidFill>
                  <a:srgbClr val="FFFFFF"/>
                </a:solidFill>
              </a:defRPr>
            </a:pPr>
            <a:r>
              <a:rPr sz="9600" b="1" dirty="0"/>
              <a:t>of </a:t>
            </a:r>
          </a:p>
          <a:p>
            <a:pPr>
              <a:defRPr sz="8000">
                <a:solidFill>
                  <a:srgbClr val="FFFFFF"/>
                </a:solidFill>
              </a:defRPr>
            </a:pPr>
            <a:r>
              <a:rPr sz="9600" b="1" dirty="0"/>
              <a:t>Living</a:t>
            </a:r>
          </a:p>
        </p:txBody>
      </p:sp>
      <p:pic>
        <p:nvPicPr>
          <p:cNvPr id="145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6278" y="542854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07587" y="6245578"/>
            <a:ext cx="27901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Habits of Winning Sales People"/>
          <p:cNvSpPr txBox="1">
            <a:spLocks noGrp="1"/>
          </p:cNvSpPr>
          <p:nvPr>
            <p:ph type="title" idx="4294967295"/>
          </p:nvPr>
        </p:nvSpPr>
        <p:spPr>
          <a:xfrm>
            <a:off x="533400" y="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>
            <a:lvl1pPr defTabSz="886968">
              <a:defRPr sz="5432" b="1">
                <a:solidFill>
                  <a:srgbClr val="141BFF"/>
                </a:solidFill>
                <a:latin typeface="Goudy Stout"/>
                <a:ea typeface="Goudy Stout"/>
                <a:cs typeface="Goudy Stout"/>
                <a:sym typeface="Goudy Stout"/>
              </a:defRPr>
            </a:lvl1pPr>
          </a:lstStyle>
          <a:p>
            <a:r>
              <a:rPr lang="en-GB" dirty="0" smtClean="0">
                <a:solidFill>
                  <a:srgbClr val="FFFF00"/>
                </a:solidFill>
              </a:rPr>
              <a:t>The Purpose Statement</a:t>
            </a:r>
            <a:r>
              <a:rPr lang="en-GB" dirty="0" smtClean="0"/>
              <a:t> </a:t>
            </a:r>
            <a:endParaRPr dirty="0"/>
          </a:p>
        </p:txBody>
      </p:sp>
      <p:sp>
        <p:nvSpPr>
          <p:cNvPr id="132" name="PHYSIOLOGY…"/>
          <p:cNvSpPr txBox="1">
            <a:spLocks noGrp="1"/>
          </p:cNvSpPr>
          <p:nvPr>
            <p:ph type="body" idx="4294967295"/>
          </p:nvPr>
        </p:nvSpPr>
        <p:spPr>
          <a:xfrm>
            <a:off x="762005" y="1539948"/>
            <a:ext cx="8565445" cy="47278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4000" dirty="0" smtClean="0"/>
              <a:t>The ‘Why’ of my life?</a:t>
            </a:r>
            <a:r>
              <a:rPr sz="4000" dirty="0" smtClean="0"/>
              <a:t> </a:t>
            </a:r>
            <a:endParaRPr sz="40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40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4000" dirty="0" smtClean="0"/>
              <a:t>'Values’ for a noble purpose?</a:t>
            </a:r>
            <a:endParaRPr sz="40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40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4000" dirty="0" smtClean="0"/>
              <a:t>What will I say ‘Yes’ to?</a:t>
            </a:r>
            <a:endParaRPr sz="4000" dirty="0"/>
          </a:p>
        </p:txBody>
      </p:sp>
      <p:pic>
        <p:nvPicPr>
          <p:cNvPr id="133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46155" y="5837061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5950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Habits of Winning Sales People"/>
          <p:cNvSpPr txBox="1">
            <a:spLocks noGrp="1"/>
          </p:cNvSpPr>
          <p:nvPr>
            <p:ph type="title" idx="4294967295"/>
          </p:nvPr>
        </p:nvSpPr>
        <p:spPr>
          <a:xfrm>
            <a:off x="533400" y="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>
            <a:lvl1pPr defTabSz="886968">
              <a:defRPr sz="5432" b="1">
                <a:solidFill>
                  <a:srgbClr val="141BFF"/>
                </a:solidFill>
                <a:latin typeface="Goudy Stout"/>
                <a:ea typeface="Goudy Stout"/>
                <a:cs typeface="Goudy Stout"/>
                <a:sym typeface="Goudy Stout"/>
              </a:defRPr>
            </a:lvl1pPr>
          </a:lstStyle>
          <a:p>
            <a:r>
              <a:rPr lang="en-GB" dirty="0" smtClean="0">
                <a:solidFill>
                  <a:schemeClr val="tx1"/>
                </a:solidFill>
              </a:rPr>
              <a:t>The ‘Why’ of my life</a:t>
            </a:r>
            <a:r>
              <a:rPr lang="en-GB" dirty="0" smtClean="0"/>
              <a:t> </a:t>
            </a:r>
            <a:endParaRPr dirty="0"/>
          </a:p>
        </p:txBody>
      </p:sp>
      <p:sp>
        <p:nvSpPr>
          <p:cNvPr id="132" name="PHYSIOLOGY…"/>
          <p:cNvSpPr txBox="1">
            <a:spLocks noGrp="1"/>
          </p:cNvSpPr>
          <p:nvPr>
            <p:ph type="body" idx="4294967295"/>
          </p:nvPr>
        </p:nvSpPr>
        <p:spPr>
          <a:xfrm>
            <a:off x="667902" y="1493660"/>
            <a:ext cx="8901404" cy="43434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600" dirty="0" smtClean="0"/>
              <a:t>What makes me most alive?</a:t>
            </a:r>
            <a:r>
              <a:rPr sz="3600" dirty="0" smtClean="0"/>
              <a:t> </a:t>
            </a:r>
            <a:endParaRPr sz="36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36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600" dirty="0" smtClean="0"/>
              <a:t>What are (were) my struggles?</a:t>
            </a:r>
            <a:endParaRPr sz="36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36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600" dirty="0" smtClean="0"/>
              <a:t>What concerns me about my world?</a:t>
            </a:r>
            <a:endParaRPr sz="3600" dirty="0"/>
          </a:p>
        </p:txBody>
      </p:sp>
      <p:pic>
        <p:nvPicPr>
          <p:cNvPr id="133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46155" y="5837061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475566" y="6245578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3975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61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ISCOVERYOUR POTENTIAL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21298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FFFF"/>
                </a:solidFill>
                <a:latin typeface="Broadway"/>
                <a:ea typeface="Broadway"/>
                <a:cs typeface="Broadway"/>
                <a:sym typeface="Broadway"/>
              </a:defRPr>
            </a:pPr>
            <a:r>
              <a:rPr lang="en-GB" sz="5400" b="1" dirty="0" smtClean="0">
                <a:solidFill>
                  <a:schemeClr val="tx1"/>
                </a:solidFill>
              </a:rPr>
              <a:t>Values’ for a noble Purpose</a:t>
            </a:r>
            <a:endParaRPr sz="5400" b="1" dirty="0">
              <a:solidFill>
                <a:schemeClr val="tx1"/>
              </a:solidFill>
              <a:latin typeface="Goudy Stout"/>
              <a:ea typeface="Goudy Stout"/>
              <a:cs typeface="Goudy Stout"/>
              <a:sym typeface="Goudy Stout"/>
            </a:endParaRPr>
          </a:p>
        </p:txBody>
      </p:sp>
      <p:sp>
        <p:nvSpPr>
          <p:cNvPr id="136" name="See hear &amp; feel performance in the mind before the activity…"/>
          <p:cNvSpPr txBox="1">
            <a:spLocks noGrp="1"/>
          </p:cNvSpPr>
          <p:nvPr>
            <p:ph type="body" idx="4294967295"/>
          </p:nvPr>
        </p:nvSpPr>
        <p:spPr>
          <a:xfrm>
            <a:off x="516714" y="1174298"/>
            <a:ext cx="8627286" cy="56450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8322" indent="-298322" defTabSz="795527">
              <a:spcBef>
                <a:spcPts val="1000"/>
              </a:spcBef>
              <a:buChar char="•"/>
              <a:defRPr sz="3132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600" dirty="0" smtClean="0"/>
              <a:t>What was the most successful and happiest time of my life?</a:t>
            </a:r>
            <a:endParaRPr sz="3600" dirty="0"/>
          </a:p>
          <a:p>
            <a:pPr marL="298322" indent="-298322" defTabSz="795527">
              <a:spcBef>
                <a:spcPts val="1000"/>
              </a:spcBef>
              <a:buChar char="•"/>
              <a:defRPr sz="3132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3600" dirty="0"/>
          </a:p>
          <a:p>
            <a:pPr marL="298322" indent="-298322" defTabSz="795527">
              <a:spcBef>
                <a:spcPts val="1000"/>
              </a:spcBef>
              <a:buChar char="•"/>
              <a:defRPr sz="3132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600" dirty="0" smtClean="0"/>
              <a:t>What were the </a:t>
            </a:r>
            <a:r>
              <a:rPr lang="en-GB" sz="3600" dirty="0" smtClean="0">
                <a:solidFill>
                  <a:schemeClr val="accent2"/>
                </a:solidFill>
              </a:rPr>
              <a:t>values</a:t>
            </a:r>
            <a:r>
              <a:rPr lang="en-GB" sz="3600" dirty="0" smtClean="0"/>
              <a:t> in my life during that time?</a:t>
            </a:r>
            <a:endParaRPr sz="3600" dirty="0"/>
          </a:p>
          <a:p>
            <a:pPr marL="298322" indent="-298322" defTabSz="795527">
              <a:spcBef>
                <a:spcPts val="1000"/>
              </a:spcBef>
              <a:buChar char="•"/>
              <a:defRPr sz="3132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3600" dirty="0"/>
          </a:p>
          <a:p>
            <a:pPr marL="298322" indent="-298322" defTabSz="795527">
              <a:spcBef>
                <a:spcPts val="1000"/>
              </a:spcBef>
              <a:buChar char="•"/>
              <a:defRPr sz="3132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600" dirty="0" smtClean="0"/>
              <a:t>What other </a:t>
            </a:r>
            <a:r>
              <a:rPr lang="en-GB" sz="3600" dirty="0" smtClean="0">
                <a:solidFill>
                  <a:schemeClr val="accent2"/>
                </a:solidFill>
              </a:rPr>
              <a:t>values</a:t>
            </a:r>
            <a:r>
              <a:rPr lang="en-GB" sz="3600" dirty="0" smtClean="0"/>
              <a:t> will help me be purposeful?</a:t>
            </a:r>
            <a:endParaRPr sz="3600" dirty="0"/>
          </a:p>
        </p:txBody>
      </p:sp>
      <p:pic>
        <p:nvPicPr>
          <p:cNvPr id="137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1426" y="600228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Habits of Winning Sales People"/>
          <p:cNvSpPr txBox="1">
            <a:spLocks noGrp="1"/>
          </p:cNvSpPr>
          <p:nvPr>
            <p:ph type="title" idx="4294967295"/>
          </p:nvPr>
        </p:nvSpPr>
        <p:spPr>
          <a:xfrm>
            <a:off x="533400" y="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>
            <a:lvl1pPr defTabSz="886968">
              <a:defRPr sz="5432" b="1">
                <a:solidFill>
                  <a:srgbClr val="141BFF"/>
                </a:solidFill>
                <a:latin typeface="Goudy Stout"/>
                <a:ea typeface="Goudy Stout"/>
                <a:cs typeface="Goudy Stout"/>
                <a:sym typeface="Goudy Stout"/>
              </a:defRPr>
            </a:lvl1pPr>
          </a:lstStyle>
          <a:p>
            <a:r>
              <a:rPr lang="en-GB" dirty="0" smtClean="0">
                <a:solidFill>
                  <a:srgbClr val="FFFF00"/>
                </a:solidFill>
              </a:rPr>
              <a:t>What will I say ‘Yes’ to?</a:t>
            </a:r>
            <a:r>
              <a:rPr lang="en-GB" dirty="0" smtClean="0"/>
              <a:t> </a:t>
            </a:r>
            <a:endParaRPr dirty="0"/>
          </a:p>
        </p:txBody>
      </p:sp>
      <p:sp>
        <p:nvSpPr>
          <p:cNvPr id="132" name="PHYSIOLOGY…"/>
          <p:cNvSpPr txBox="1">
            <a:spLocks noGrp="1"/>
          </p:cNvSpPr>
          <p:nvPr>
            <p:ph type="body" idx="4294967295"/>
          </p:nvPr>
        </p:nvSpPr>
        <p:spPr>
          <a:xfrm>
            <a:off x="654641" y="1493660"/>
            <a:ext cx="8215604" cy="434340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900" dirty="0" smtClean="0"/>
              <a:t>Inform the universe of those things you would love to accept</a:t>
            </a:r>
            <a:r>
              <a:rPr sz="3900" dirty="0" smtClean="0"/>
              <a:t> </a:t>
            </a:r>
            <a:endParaRPr sz="39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lang="en-GB" sz="3900" dirty="0" smtClean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900" dirty="0"/>
              <a:t>F</a:t>
            </a:r>
            <a:r>
              <a:rPr lang="en-GB" sz="3900" dirty="0" smtClean="0"/>
              <a:t>ocus on living purposefully and get fit to say ‘Yes’ if the opportunity is presented to you.</a:t>
            </a:r>
            <a:r>
              <a:rPr lang="en-GB" sz="3900" dirty="0"/>
              <a:t> </a:t>
            </a:r>
            <a:endParaRPr lang="en-GB" sz="3900" dirty="0" smtClean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lang="en-GB" sz="3900" dirty="0" smtClean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3900" dirty="0" smtClean="0"/>
              <a:t>Take </a:t>
            </a:r>
            <a:r>
              <a:rPr lang="en-GB" sz="3900" dirty="0"/>
              <a:t>it if it is given to you</a:t>
            </a:r>
            <a:endParaRPr sz="39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4000" dirty="0"/>
          </a:p>
          <a:p>
            <a:pPr marL="298322" indent="-298322" defTabSz="795527">
              <a:spcBef>
                <a:spcPts val="900"/>
              </a:spcBef>
              <a:buChar char="•"/>
              <a:defRPr sz="3306" b="1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sz="4000" dirty="0"/>
          </a:p>
        </p:txBody>
      </p:sp>
      <p:pic>
        <p:nvPicPr>
          <p:cNvPr id="133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46155" y="5837061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07587" y="6245578"/>
            <a:ext cx="27901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76530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anjan’s Purpsoe…"/>
          <p:cNvSpPr txBox="1">
            <a:spLocks noGrp="1"/>
          </p:cNvSpPr>
          <p:nvPr>
            <p:ph type="body" idx="1"/>
          </p:nvPr>
        </p:nvSpPr>
        <p:spPr>
          <a:xfrm>
            <a:off x="450376" y="382139"/>
            <a:ext cx="8147714" cy="5909481"/>
          </a:xfrm>
          <a:prstGeom prst="rect">
            <a:avLst/>
          </a:prstGeom>
          <a:solidFill>
            <a:srgbClr val="EDFF93"/>
          </a:solidFill>
        </p:spPr>
        <p:txBody>
          <a:bodyPr>
            <a:normAutofit fontScale="92500" lnSpcReduction="10000"/>
          </a:bodyPr>
          <a:lstStyle/>
          <a:p>
            <a:pPr marL="0" indent="0" algn="ctr" defTabSz="420623">
              <a:lnSpc>
                <a:spcPct val="150000"/>
              </a:lnSpc>
              <a:spcBef>
                <a:spcPts val="0"/>
              </a:spcBef>
              <a:buSzTx/>
              <a:buNone/>
              <a:tabLst>
                <a:tab pos="4610100" algn="l"/>
              </a:tabLst>
              <a:defRPr sz="3036" b="1" spc="-126">
                <a:latin typeface="Bookman Old Style"/>
                <a:ea typeface="Bookman Old Style"/>
                <a:cs typeface="Bookman Old Style"/>
                <a:sym typeface="Bookman Old Style"/>
              </a:defRPr>
            </a:pPr>
            <a:r>
              <a:rPr dirty="0">
                <a:solidFill>
                  <a:schemeClr val="accent2"/>
                </a:solidFill>
              </a:rPr>
              <a:t>Ranjan’s </a:t>
            </a:r>
            <a:r>
              <a:rPr dirty="0" smtClean="0">
                <a:solidFill>
                  <a:schemeClr val="accent2"/>
                </a:solidFill>
              </a:rPr>
              <a:t>Purp</a:t>
            </a:r>
            <a:r>
              <a:rPr lang="en-GB" dirty="0" smtClean="0">
                <a:solidFill>
                  <a:schemeClr val="accent2"/>
                </a:solidFill>
              </a:rPr>
              <a:t>o</a:t>
            </a:r>
            <a:r>
              <a:rPr dirty="0" smtClean="0">
                <a:solidFill>
                  <a:schemeClr val="accent2"/>
                </a:solidFill>
              </a:rPr>
              <a:t>se</a:t>
            </a:r>
            <a:endParaRPr dirty="0">
              <a:solidFill>
                <a:schemeClr val="accent2"/>
              </a:solidFill>
            </a:endParaRPr>
          </a:p>
          <a:p>
            <a:pPr marL="0" indent="0" defTabSz="420623">
              <a:lnSpc>
                <a:spcPct val="150000"/>
              </a:lnSpc>
              <a:spcBef>
                <a:spcPts val="0"/>
              </a:spcBef>
              <a:buSzTx/>
              <a:buNone/>
              <a:tabLst>
                <a:tab pos="4610100" algn="l"/>
              </a:tabLst>
              <a:defRPr sz="1748" b="1" spc="-72">
                <a:latin typeface="Bookman Old Style"/>
                <a:ea typeface="Bookman Old Style"/>
                <a:cs typeface="Bookman Old Style"/>
                <a:sym typeface="Bookman Old Style"/>
              </a:defRPr>
            </a:pPr>
            <a:r>
              <a:rPr lang="en-GB" sz="2400" dirty="0" smtClean="0">
                <a:solidFill>
                  <a:schemeClr val="accent2"/>
                </a:solidFill>
              </a:rPr>
              <a:t>To in</a:t>
            </a:r>
            <a:r>
              <a:rPr sz="2400" dirty="0" smtClean="0">
                <a:solidFill>
                  <a:schemeClr val="accent2"/>
                </a:solidFill>
              </a:rPr>
              <a:t>spire </a:t>
            </a:r>
            <a:r>
              <a:rPr sz="2400" dirty="0">
                <a:solidFill>
                  <a:schemeClr val="accent2"/>
                </a:solidFill>
              </a:rPr>
              <a:t>others to live a </a:t>
            </a:r>
            <a:r>
              <a:rPr sz="2400" u="sng" dirty="0">
                <a:solidFill>
                  <a:schemeClr val="accent2"/>
                </a:solidFill>
              </a:rPr>
              <a:t>purposeful</a:t>
            </a:r>
            <a:r>
              <a:rPr sz="2400" dirty="0">
                <a:solidFill>
                  <a:schemeClr val="accent2"/>
                </a:solidFill>
              </a:rPr>
              <a:t> life based on noble </a:t>
            </a:r>
            <a:r>
              <a:rPr sz="2400" dirty="0" smtClean="0">
                <a:solidFill>
                  <a:schemeClr val="accent2"/>
                </a:solidFill>
              </a:rPr>
              <a:t>values by living </a:t>
            </a:r>
            <a:r>
              <a:rPr lang="en-GB" sz="2400" dirty="0" smtClean="0">
                <a:solidFill>
                  <a:schemeClr val="accent2"/>
                </a:solidFill>
              </a:rPr>
              <a:t>a purposeful life </a:t>
            </a:r>
            <a:r>
              <a:rPr sz="2400" dirty="0" smtClean="0">
                <a:solidFill>
                  <a:schemeClr val="accent2"/>
                </a:solidFill>
              </a:rPr>
              <a:t>inquiringly</a:t>
            </a:r>
            <a:r>
              <a:rPr sz="2400" dirty="0">
                <a:solidFill>
                  <a:schemeClr val="accent2"/>
                </a:solidFill>
              </a:rPr>
              <a:t>. </a:t>
            </a:r>
          </a:p>
          <a:p>
            <a:pPr marL="0" indent="0" defTabSz="420623">
              <a:lnSpc>
                <a:spcPct val="150000"/>
              </a:lnSpc>
              <a:spcBef>
                <a:spcPts val="0"/>
              </a:spcBef>
              <a:buSzTx/>
              <a:buNone/>
              <a:tabLst>
                <a:tab pos="4610100" algn="l"/>
              </a:tabLst>
              <a:defRPr sz="1748" b="1" spc="-72">
                <a:latin typeface="Bookman Old Style"/>
                <a:ea typeface="Bookman Old Style"/>
                <a:cs typeface="Bookman Old Style"/>
                <a:sym typeface="Bookman Old Style"/>
              </a:defRPr>
            </a:pPr>
            <a:endParaRPr sz="2400" dirty="0">
              <a:solidFill>
                <a:schemeClr val="accent2"/>
              </a:solidFill>
            </a:endParaRPr>
          </a:p>
          <a:p>
            <a:pPr marL="0" indent="0" defTabSz="420623">
              <a:lnSpc>
                <a:spcPct val="150000"/>
              </a:lnSpc>
              <a:spcBef>
                <a:spcPts val="0"/>
              </a:spcBef>
              <a:buSzTx/>
              <a:buNone/>
              <a:tabLst>
                <a:tab pos="4610100" algn="l"/>
              </a:tabLst>
              <a:defRPr sz="1748" b="1" spc="-72">
                <a:latin typeface="Bookman Old Style"/>
                <a:ea typeface="Bookman Old Style"/>
                <a:cs typeface="Bookman Old Style"/>
                <a:sym typeface="Bookman Old Style"/>
              </a:defRPr>
            </a:pPr>
            <a:r>
              <a:rPr sz="2400" dirty="0">
                <a:solidFill>
                  <a:schemeClr val="accent2"/>
                </a:solidFill>
              </a:rPr>
              <a:t>I choose to be </a:t>
            </a:r>
            <a:r>
              <a:rPr sz="2400" u="sng" dirty="0">
                <a:solidFill>
                  <a:schemeClr val="accent2"/>
                </a:solidFill>
              </a:rPr>
              <a:t>Authentic</a:t>
            </a:r>
            <a:r>
              <a:rPr sz="2400" dirty="0">
                <a:solidFill>
                  <a:schemeClr val="accent2"/>
                </a:solidFill>
              </a:rPr>
              <a:t> in living</a:t>
            </a:r>
            <a:r>
              <a:rPr sz="2400" dirty="0" smtClean="0">
                <a:solidFill>
                  <a:schemeClr val="accent2"/>
                </a:solidFill>
              </a:rPr>
              <a:t>, </a:t>
            </a:r>
            <a:r>
              <a:rPr sz="2400" u="sng" dirty="0">
                <a:solidFill>
                  <a:schemeClr val="accent2"/>
                </a:solidFill>
              </a:rPr>
              <a:t>Empathetic</a:t>
            </a:r>
            <a:r>
              <a:rPr sz="2400" dirty="0">
                <a:solidFill>
                  <a:schemeClr val="accent2"/>
                </a:solidFill>
              </a:rPr>
              <a:t> about living beings</a:t>
            </a:r>
            <a:r>
              <a:rPr sz="2400" dirty="0" smtClean="0">
                <a:solidFill>
                  <a:schemeClr val="accent2"/>
                </a:solidFill>
              </a:rPr>
              <a:t>, </a:t>
            </a:r>
            <a:r>
              <a:rPr sz="2400" u="sng" dirty="0">
                <a:solidFill>
                  <a:schemeClr val="accent2"/>
                </a:solidFill>
              </a:rPr>
              <a:t>Passionate</a:t>
            </a:r>
            <a:r>
              <a:rPr sz="2400" dirty="0">
                <a:solidFill>
                  <a:schemeClr val="accent2"/>
                </a:solidFill>
              </a:rPr>
              <a:t> about giving</a:t>
            </a:r>
            <a:r>
              <a:rPr sz="2400" dirty="0" smtClean="0">
                <a:solidFill>
                  <a:schemeClr val="accent2"/>
                </a:solidFill>
              </a:rPr>
              <a:t>, </a:t>
            </a:r>
            <a:r>
              <a:rPr sz="2400" u="sng" dirty="0">
                <a:solidFill>
                  <a:schemeClr val="accent2"/>
                </a:solidFill>
              </a:rPr>
              <a:t>humble</a:t>
            </a:r>
            <a:r>
              <a:rPr sz="2400" dirty="0">
                <a:solidFill>
                  <a:schemeClr val="accent2"/>
                </a:solidFill>
              </a:rPr>
              <a:t> regarding the potential of </a:t>
            </a:r>
            <a:r>
              <a:rPr sz="2400" dirty="0" smtClean="0">
                <a:solidFill>
                  <a:schemeClr val="accent2"/>
                </a:solidFill>
              </a:rPr>
              <a:t>li</a:t>
            </a:r>
            <a:r>
              <a:rPr lang="en-GB" sz="2400" dirty="0" smtClean="0">
                <a:solidFill>
                  <a:schemeClr val="accent2"/>
                </a:solidFill>
              </a:rPr>
              <a:t>f</a:t>
            </a:r>
            <a:r>
              <a:rPr sz="2400" dirty="0" smtClean="0">
                <a:solidFill>
                  <a:schemeClr val="accent2"/>
                </a:solidFill>
              </a:rPr>
              <a:t>e</a:t>
            </a:r>
            <a:r>
              <a:rPr sz="2400" dirty="0">
                <a:solidFill>
                  <a:schemeClr val="accent2"/>
                </a:solidFill>
              </a:rPr>
              <a:t>, </a:t>
            </a:r>
            <a:r>
              <a:rPr sz="2400" dirty="0" smtClean="0">
                <a:solidFill>
                  <a:schemeClr val="accent2"/>
                </a:solidFill>
              </a:rPr>
              <a:t>and </a:t>
            </a:r>
            <a:r>
              <a:rPr sz="2400" u="sng" dirty="0">
                <a:solidFill>
                  <a:schemeClr val="accent2"/>
                </a:solidFill>
              </a:rPr>
              <a:t>Selfless</a:t>
            </a:r>
            <a:r>
              <a:rPr sz="2400" dirty="0">
                <a:solidFill>
                  <a:schemeClr val="accent2"/>
                </a:solidFill>
              </a:rPr>
              <a:t> in letting go. </a:t>
            </a:r>
          </a:p>
          <a:p>
            <a:pPr marL="0" indent="0" defTabSz="420623">
              <a:lnSpc>
                <a:spcPct val="150000"/>
              </a:lnSpc>
              <a:spcBef>
                <a:spcPts val="0"/>
              </a:spcBef>
              <a:buSzTx/>
              <a:buNone/>
              <a:tabLst>
                <a:tab pos="4610100" algn="l"/>
              </a:tabLst>
              <a:defRPr sz="1748" b="1" spc="-72">
                <a:latin typeface="Bookman Old Style"/>
                <a:ea typeface="Bookman Old Style"/>
                <a:cs typeface="Bookman Old Style"/>
                <a:sym typeface="Bookman Old Style"/>
              </a:defRPr>
            </a:pPr>
            <a:endParaRPr sz="2400" dirty="0">
              <a:solidFill>
                <a:schemeClr val="accent2"/>
              </a:solidFill>
            </a:endParaRPr>
          </a:p>
          <a:p>
            <a:pPr marL="0" indent="0" defTabSz="420623">
              <a:lnSpc>
                <a:spcPct val="150000"/>
              </a:lnSpc>
              <a:spcBef>
                <a:spcPts val="0"/>
              </a:spcBef>
              <a:buSzTx/>
              <a:buNone/>
              <a:defRPr sz="1748" b="1" spc="-72">
                <a:latin typeface="Bookman Old Style"/>
                <a:ea typeface="Bookman Old Style"/>
                <a:cs typeface="Bookman Old Style"/>
                <a:sym typeface="Bookman Old Style"/>
              </a:defRPr>
            </a:pPr>
            <a:r>
              <a:rPr sz="2400" dirty="0">
                <a:solidFill>
                  <a:schemeClr val="accent2"/>
                </a:solidFill>
              </a:rPr>
              <a:t>I will say ‘YES’ to </a:t>
            </a:r>
            <a:r>
              <a:rPr sz="2400" dirty="0" smtClean="0">
                <a:solidFill>
                  <a:schemeClr val="accent2"/>
                </a:solidFill>
              </a:rPr>
              <a:t>opportunities</a:t>
            </a:r>
            <a:r>
              <a:rPr lang="en-GB" sz="2400" dirty="0" smtClean="0">
                <a:solidFill>
                  <a:schemeClr val="accent2"/>
                </a:solidFill>
              </a:rPr>
              <a:t> that come my way</a:t>
            </a:r>
            <a:r>
              <a:rPr sz="2400" dirty="0" smtClean="0">
                <a:solidFill>
                  <a:schemeClr val="accent2"/>
                </a:solidFill>
              </a:rPr>
              <a:t> </a:t>
            </a:r>
            <a:r>
              <a:rPr sz="2400" dirty="0">
                <a:solidFill>
                  <a:schemeClr val="accent2"/>
                </a:solidFill>
              </a:rPr>
              <a:t>to sow the seeds of </a:t>
            </a:r>
            <a:r>
              <a:rPr sz="2400" dirty="0" smtClean="0">
                <a:solidFill>
                  <a:schemeClr val="accent2"/>
                </a:solidFill>
              </a:rPr>
              <a:t>purpose</a:t>
            </a:r>
            <a:r>
              <a:rPr lang="en-GB" sz="2400" dirty="0" smtClean="0">
                <a:solidFill>
                  <a:schemeClr val="accent2"/>
                </a:solidFill>
              </a:rPr>
              <a:t> </a:t>
            </a:r>
            <a:r>
              <a:rPr sz="2400" dirty="0" smtClean="0">
                <a:solidFill>
                  <a:schemeClr val="accent2"/>
                </a:solidFill>
              </a:rPr>
              <a:t>in </a:t>
            </a:r>
            <a:r>
              <a:rPr sz="2400" dirty="0">
                <a:solidFill>
                  <a:schemeClr val="accent2"/>
                </a:solidFill>
              </a:rPr>
              <a:t>the minds and hearts of </a:t>
            </a:r>
            <a:r>
              <a:rPr sz="2400" dirty="0" smtClean="0">
                <a:solidFill>
                  <a:schemeClr val="accent2"/>
                </a:solidFill>
              </a:rPr>
              <a:t>people, </a:t>
            </a:r>
            <a:r>
              <a:rPr sz="2400" dirty="0">
                <a:solidFill>
                  <a:schemeClr val="accent2"/>
                </a:solidFill>
              </a:rPr>
              <a:t>thereby creating </a:t>
            </a:r>
            <a:r>
              <a:rPr sz="2400" dirty="0" smtClean="0">
                <a:solidFill>
                  <a:schemeClr val="accent2"/>
                </a:solidFill>
              </a:rPr>
              <a:t>ripple</a:t>
            </a:r>
            <a:r>
              <a:rPr lang="en-GB" sz="2400" dirty="0" smtClean="0">
                <a:solidFill>
                  <a:schemeClr val="accent2"/>
                </a:solidFill>
              </a:rPr>
              <a:t>s</a:t>
            </a:r>
            <a:r>
              <a:rPr sz="2400" dirty="0" smtClean="0">
                <a:solidFill>
                  <a:schemeClr val="accent2"/>
                </a:solidFill>
              </a:rPr>
              <a:t> </a:t>
            </a:r>
            <a:r>
              <a:rPr sz="2400" dirty="0">
                <a:solidFill>
                  <a:schemeClr val="accent2"/>
                </a:solidFill>
              </a:rPr>
              <a:t>that will contribute to a better planet, with the grace of God.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99862" y="640758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92D050"/>
            </a:gs>
            <a:gs pos="77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4390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Neuro 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Linguistic Programming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(NLP)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07587" y="6245578"/>
            <a:ext cx="27901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92D050"/>
            </a:gs>
            <a:gs pos="77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20’S Club"/>
          <p:cNvSpPr txBox="1">
            <a:spLocks noGrp="1"/>
          </p:cNvSpPr>
          <p:nvPr>
            <p:ph type="title"/>
          </p:nvPr>
        </p:nvSpPr>
        <p:spPr>
          <a:xfrm>
            <a:off x="685800" y="286455"/>
            <a:ext cx="7772400" cy="13589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65631">
              <a:defRPr sz="5112" b="1">
                <a:solidFill>
                  <a:srgbClr val="FFFFFF"/>
                </a:solidFill>
                <a:latin typeface="Stencil"/>
                <a:ea typeface="Stencil"/>
                <a:cs typeface="Stencil"/>
                <a:sym typeface="Stencil"/>
              </a:defRPr>
            </a:lvl1pPr>
          </a:lstStyle>
          <a:p>
            <a:r>
              <a:rPr lang="en-GB" dirty="0" smtClean="0"/>
              <a:t>Mental Tools </a:t>
            </a:r>
            <a:r>
              <a:rPr lang="en-GB" smtClean="0"/>
              <a:t>for Purposeful living</a:t>
            </a:r>
            <a:endParaRPr dirty="0"/>
          </a:p>
        </p:txBody>
      </p:sp>
      <p:sp>
        <p:nvSpPr>
          <p:cNvPr id="199" name="Current Target = C…"/>
          <p:cNvSpPr txBox="1">
            <a:spLocks noGrp="1"/>
          </p:cNvSpPr>
          <p:nvPr>
            <p:ph type="body" idx="1"/>
          </p:nvPr>
        </p:nvSpPr>
        <p:spPr>
          <a:xfrm>
            <a:off x="685800" y="1782233"/>
            <a:ext cx="7772400" cy="3647017"/>
          </a:xfrm>
          <a:prstGeom prst="rect">
            <a:avLst/>
          </a:prstGeom>
        </p:spPr>
        <p:txBody>
          <a:bodyPr/>
          <a:lstStyle/>
          <a:p>
            <a:pPr marL="298323" indent="-298323" defTabSz="1060704">
              <a:spcBef>
                <a:spcPts val="1100"/>
              </a:spcBef>
              <a:defRPr sz="3915">
                <a:solidFill>
                  <a:srgbClr val="FFFFFF"/>
                </a:solidFill>
                <a:latin typeface="Stencil"/>
                <a:ea typeface="Stencil"/>
                <a:cs typeface="Stencil"/>
                <a:sym typeface="Stencil"/>
              </a:defRPr>
            </a:pPr>
            <a:r>
              <a:rPr lang="en-GB" dirty="0" smtClean="0"/>
              <a:t>Physiology</a:t>
            </a:r>
            <a:endParaRPr dirty="0"/>
          </a:p>
          <a:p>
            <a:pPr marL="298323" indent="-298323" defTabSz="1060704">
              <a:spcBef>
                <a:spcPts val="1100"/>
              </a:spcBef>
              <a:defRPr sz="3915">
                <a:solidFill>
                  <a:srgbClr val="FFFFFF"/>
                </a:solidFill>
                <a:latin typeface="Stencil"/>
                <a:ea typeface="Stencil"/>
                <a:cs typeface="Stencil"/>
                <a:sym typeface="Stencil"/>
              </a:defRPr>
            </a:pPr>
            <a:endParaRPr dirty="0"/>
          </a:p>
          <a:p>
            <a:pPr marL="298323" indent="-298323" defTabSz="1060704">
              <a:spcBef>
                <a:spcPts val="1100"/>
              </a:spcBef>
              <a:defRPr sz="3915">
                <a:solidFill>
                  <a:srgbClr val="FFFFFF"/>
                </a:solidFill>
                <a:latin typeface="Stencil"/>
                <a:ea typeface="Stencil"/>
                <a:cs typeface="Stencil"/>
                <a:sym typeface="Stencil"/>
              </a:defRPr>
            </a:pPr>
            <a:r>
              <a:rPr lang="en-GB" dirty="0" smtClean="0"/>
              <a:t>Pink elephant</a:t>
            </a:r>
          </a:p>
          <a:p>
            <a:pPr marL="298323" indent="-298323" defTabSz="1060704">
              <a:spcBef>
                <a:spcPts val="1100"/>
              </a:spcBef>
              <a:defRPr sz="3915">
                <a:solidFill>
                  <a:srgbClr val="FFFFFF"/>
                </a:solidFill>
                <a:latin typeface="Stencil"/>
                <a:ea typeface="Stencil"/>
                <a:cs typeface="Stencil"/>
                <a:sym typeface="Stencil"/>
              </a:defRPr>
            </a:pPr>
            <a:endParaRPr lang="en-GB" dirty="0" smtClean="0"/>
          </a:p>
          <a:p>
            <a:pPr marL="298323" indent="-298323" defTabSz="1060704">
              <a:spcBef>
                <a:spcPts val="1100"/>
              </a:spcBef>
              <a:defRPr sz="3915">
                <a:solidFill>
                  <a:srgbClr val="FFFFFF"/>
                </a:solidFill>
                <a:latin typeface="Stencil"/>
                <a:ea typeface="Stencil"/>
                <a:cs typeface="Stencil"/>
                <a:sym typeface="Stencil"/>
              </a:defRPr>
            </a:pPr>
            <a:r>
              <a:rPr lang="en-GB" dirty="0" smtClean="0"/>
              <a:t>Questions are the answers</a:t>
            </a:r>
            <a:endParaRPr dirty="0"/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20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6278" y="542854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200952" y="624557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74903" y="2081389"/>
            <a:ext cx="8192912" cy="2236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smtClean="0">
                <a:solidFill>
                  <a:schemeClr val="accent2">
                    <a:lumMod val="75000"/>
                  </a:schemeClr>
                </a:solidFill>
              </a:rPr>
              <a:t>Transformational Vocabulary 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86215" y="605948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213324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Confused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Looking for Clarity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192406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Anxious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Eagerly Awaiting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86215" y="605948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379498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Weakness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Improvement Area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202379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Failure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Learning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86215" y="605948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300344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Lost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Still Searching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720374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Rejected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Deflected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86215" y="605948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64413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Over-loaded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Over-Demanded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085528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4390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Stressed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Blessed with Responsibility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86215" y="6059488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6864043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Sick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Cleansing 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057408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Expensive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Value for Money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986084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Selling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Helping to Buy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1235813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rgbClr val="FF0000"/>
                </a:solidFill>
              </a:rPr>
              <a:t>Sales Person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Advisor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320153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tx1"/>
                </a:solidFill>
              </a:rPr>
              <a:t>Good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Great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901872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tx1"/>
                </a:solidFill>
              </a:rPr>
              <a:t>Happy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Over-Joyed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712593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F89BA4"/>
            </a:gs>
            <a:gs pos="77000">
              <a:schemeClr val="accent5">
                <a:lumMod val="60000"/>
                <a:lumOff val="4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“Reflective…"/>
          <p:cNvSpPr txBox="1"/>
          <p:nvPr/>
        </p:nvSpPr>
        <p:spPr>
          <a:xfrm>
            <a:off x="539044" y="1471789"/>
            <a:ext cx="8192912" cy="3313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39" tIns="40639" rIns="40639" bIns="40639">
            <a:spAutoFit/>
          </a:bodyPr>
          <a:lstStyle/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tx1"/>
                </a:solidFill>
              </a:rPr>
              <a:t>Fantastic</a:t>
            </a: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 sz="7000" b="1">
                <a:latin typeface="Arial"/>
                <a:ea typeface="Arial"/>
                <a:cs typeface="Arial"/>
                <a:sym typeface="Arial"/>
              </a:defRPr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Fantabulous</a:t>
            </a:r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1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89900" y="5778500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650019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FA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56829" y="5942724"/>
            <a:ext cx="824090" cy="817035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Content…"/>
          <p:cNvSpPr txBox="1"/>
          <p:nvPr/>
        </p:nvSpPr>
        <p:spPr>
          <a:xfrm>
            <a:off x="665295" y="1262459"/>
            <a:ext cx="8032138" cy="451405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639" tIns="40639" rIns="40639" bIns="40639">
            <a:spAutoFit/>
          </a:bodyPr>
          <a:lstStyle/>
          <a:p>
            <a:pPr marL="235284" indent="-235284">
              <a:buSzPct val="100000"/>
              <a:buChar char="•"/>
              <a:defRPr sz="44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3600" dirty="0" smtClean="0"/>
              <a:t>See, Hear &amp; Feel Performance in the mind before any activity</a:t>
            </a:r>
            <a:r>
              <a:rPr sz="3600" dirty="0" smtClean="0"/>
              <a:t> </a:t>
            </a:r>
            <a:endParaRPr sz="3600" dirty="0"/>
          </a:p>
          <a:p>
            <a:pPr marL="235284" indent="-235284">
              <a:buSzPct val="100000"/>
              <a:buChar char="•"/>
              <a:defRPr sz="4400" b="1">
                <a:latin typeface="+mj-lt"/>
                <a:ea typeface="+mj-ea"/>
                <a:cs typeface="+mj-cs"/>
                <a:sym typeface="Helvetica"/>
              </a:defRPr>
            </a:pPr>
            <a:endParaRPr sz="3600" dirty="0"/>
          </a:p>
          <a:p>
            <a:pPr marL="235284" indent="-235284">
              <a:buSzPct val="100000"/>
              <a:buChar char="•"/>
              <a:defRPr sz="44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3600" dirty="0" smtClean="0"/>
              <a:t>Silence the negative inner voice</a:t>
            </a:r>
            <a:r>
              <a:rPr sz="3600" dirty="0" smtClean="0"/>
              <a:t> </a:t>
            </a:r>
            <a:r>
              <a:rPr lang="en-GB" sz="3600" dirty="0" smtClean="0"/>
              <a:t>&amp; replace with a positive depiction</a:t>
            </a:r>
            <a:endParaRPr sz="3600" dirty="0"/>
          </a:p>
          <a:p>
            <a:pPr marL="235284" indent="-235284">
              <a:buSzPct val="100000"/>
              <a:buChar char="•"/>
              <a:defRPr sz="4400" b="1">
                <a:latin typeface="+mj-lt"/>
                <a:ea typeface="+mj-ea"/>
                <a:cs typeface="+mj-cs"/>
                <a:sym typeface="Helvetica"/>
              </a:defRPr>
            </a:pPr>
            <a:endParaRPr sz="3600" dirty="0"/>
          </a:p>
          <a:p>
            <a:pPr marL="235284" indent="-235284">
              <a:buSzPct val="100000"/>
              <a:buChar char="•"/>
              <a:defRPr sz="44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3600" dirty="0" smtClean="0"/>
              <a:t>Focus </a:t>
            </a:r>
            <a:r>
              <a:rPr sz="3600" dirty="0" smtClean="0"/>
              <a:t> </a:t>
            </a:r>
            <a:r>
              <a:rPr lang="en-GB" sz="3600" dirty="0" smtClean="0"/>
              <a:t>on the process and let the outcome take care of itself</a:t>
            </a:r>
            <a:endParaRPr sz="3600" dirty="0"/>
          </a:p>
        </p:txBody>
      </p:sp>
      <p:sp>
        <p:nvSpPr>
          <p:cNvPr id="6" name="Impact of Communication"/>
          <p:cNvSpPr txBox="1"/>
          <p:nvPr/>
        </p:nvSpPr>
        <p:spPr>
          <a:xfrm>
            <a:off x="0" y="213957"/>
            <a:ext cx="8818975" cy="882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639" tIns="40639" rIns="40639" bIns="40639">
            <a:spAutoFit/>
          </a:bodyPr>
          <a:lstStyle/>
          <a:p>
            <a:pPr algn="ctr">
              <a:defRPr sz="6000">
                <a:solidFill>
                  <a:srgbClr val="2F77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5200" b="1" smtClean="0"/>
              <a:t>Performance </a:t>
            </a:r>
            <a:r>
              <a:rPr lang="en-GB" sz="5200" b="1" dirty="0" smtClean="0"/>
              <a:t>Enhancement</a:t>
            </a:r>
            <a:endParaRPr b="1" dirty="0"/>
          </a:p>
        </p:txBody>
      </p:sp>
      <p:sp>
        <p:nvSpPr>
          <p:cNvPr id="8" name="TextBox 7"/>
          <p:cNvSpPr txBox="1"/>
          <p:nvPr/>
        </p:nvSpPr>
        <p:spPr>
          <a:xfrm>
            <a:off x="3099862" y="6271107"/>
            <a:ext cx="27276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2" build="p" bldLvl="5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Anchoring"/>
          <p:cNvSpPr txBox="1"/>
          <p:nvPr/>
        </p:nvSpPr>
        <p:spPr>
          <a:xfrm>
            <a:off x="1016000" y="415021"/>
            <a:ext cx="7112000" cy="1412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1219200">
              <a:spcBef>
                <a:spcPts val="2500"/>
              </a:spcBef>
              <a:defRPr sz="9400" b="1"/>
            </a:lvl1pPr>
          </a:lstStyle>
          <a:p>
            <a:r>
              <a:t>Anchoring</a:t>
            </a:r>
          </a:p>
        </p:txBody>
      </p:sp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6932" y="1911405"/>
            <a:ext cx="5110136" cy="3827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1.png" descr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36278" y="541584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3099862" y="6271107"/>
            <a:ext cx="274209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www.ranjandesilva.blog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“You must be the change you wish to see in the world.” M.G."/>
          <p:cNvSpPr txBox="1">
            <a:spLocks noGrp="1"/>
          </p:cNvSpPr>
          <p:nvPr>
            <p:ph type="title"/>
          </p:nvPr>
        </p:nvSpPr>
        <p:spPr>
          <a:xfrm>
            <a:off x="359834" y="486126"/>
            <a:ext cx="8500534" cy="535093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5400" i="1" dirty="0">
                <a:solidFill>
                  <a:srgbClr val="FFFFFF"/>
                </a:solidFill>
              </a:rPr>
              <a:t>“You must </a:t>
            </a:r>
            <a:r>
              <a:rPr sz="5400" i="1" u="sng" dirty="0">
                <a:solidFill>
                  <a:srgbClr val="FFFFFF"/>
                </a:solidFill>
              </a:rPr>
              <a:t>be</a:t>
            </a:r>
            <a:r>
              <a:rPr sz="5400" i="1" dirty="0">
                <a:solidFill>
                  <a:srgbClr val="FFFFFF"/>
                </a:solidFill>
              </a:rPr>
              <a:t> the change you wish to see in the world.”</a:t>
            </a:r>
            <a:r>
              <a:rPr sz="4800" i="1" dirty="0">
                <a:solidFill>
                  <a:srgbClr val="FFFFFF"/>
                </a:solidFill>
              </a:rPr>
              <a:t/>
            </a:r>
            <a:br>
              <a:rPr sz="4800" i="1" dirty="0">
                <a:solidFill>
                  <a:srgbClr val="FFFFFF"/>
                </a:solidFill>
              </a:rPr>
            </a:br>
            <a:r>
              <a:rPr sz="3600" dirty="0" smtClean="0"/>
              <a:t>M</a:t>
            </a:r>
            <a:r>
              <a:rPr lang="en-GB" sz="3600" dirty="0" err="1" smtClean="0"/>
              <a:t>ahathma</a:t>
            </a:r>
            <a:r>
              <a:rPr lang="en-GB" sz="3600" dirty="0"/>
              <a:t> </a:t>
            </a:r>
            <a:r>
              <a:rPr sz="3600" dirty="0" smtClean="0"/>
              <a:t>G</a:t>
            </a:r>
            <a:r>
              <a:rPr lang="en-GB" sz="3600" dirty="0" err="1" smtClean="0"/>
              <a:t>handi</a:t>
            </a:r>
            <a:endParaRPr sz="3600" dirty="0"/>
          </a:p>
        </p:txBody>
      </p:sp>
      <p:pic>
        <p:nvPicPr>
          <p:cNvPr id="458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6278" y="5428544"/>
            <a:ext cx="824090" cy="8170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3007587" y="6245578"/>
            <a:ext cx="279016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Times New Roman"/>
              </a:rPr>
              <a:t>www.ranjandesilva.com</a:t>
            </a:r>
            <a:endParaRPr kumimoji="0" lang="en-GB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Times New Rom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" grpId="1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www.sensei-international.com"/>
          <p:cNvSpPr txBox="1"/>
          <p:nvPr/>
        </p:nvSpPr>
        <p:spPr>
          <a:xfrm>
            <a:off x="1397058" y="4534902"/>
            <a:ext cx="5977306" cy="22408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8963" tIns="38963" rIns="38963" bIns="38963">
            <a:spAutoFit/>
          </a:bodyPr>
          <a:lstStyle>
            <a:lvl1pPr algn="ctr" defTabSz="1219200">
              <a:lnSpc>
                <a:spcPct val="75000"/>
              </a:lnSpc>
              <a:spcBef>
                <a:spcPts val="1600"/>
              </a:spcBef>
              <a:defRPr sz="2600">
                <a:solidFill>
                  <a:srgbClr val="0000FF"/>
                </a:solidFill>
                <a:effectLst>
                  <a:outerShdw blurRad="38100" dist="38100" dir="2700000" rotWithShape="0">
                    <a:srgbClr val="DDDDDD"/>
                  </a:outerShdw>
                </a:effectLst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rPr lang="en-GB" sz="3600" b="1" dirty="0" smtClean="0">
                <a:hlinkClick r:id="rId2"/>
              </a:rPr>
              <a:t>www.sensei-international.com</a:t>
            </a:r>
          </a:p>
          <a:p>
            <a:r>
              <a:rPr lang="en-GB" sz="3600" b="1" dirty="0" smtClean="0">
                <a:hlinkClick r:id="rId2"/>
              </a:rPr>
              <a:t>www.ranjandesilva.com</a:t>
            </a:r>
            <a:endParaRPr lang="en-GB" sz="3600" b="1" dirty="0" smtClean="0"/>
          </a:p>
          <a:p>
            <a:r>
              <a:rPr sz="3600" b="1" dirty="0" smtClean="0">
                <a:hlinkClick r:id="rId3"/>
              </a:rPr>
              <a:t>www.</a:t>
            </a:r>
            <a:r>
              <a:rPr lang="en-GB" sz="3600" b="1" dirty="0" err="1" smtClean="0">
                <a:hlinkClick r:id="rId3"/>
              </a:rPr>
              <a:t>ranjandesilva</a:t>
            </a:r>
            <a:r>
              <a:rPr sz="3600" b="1" dirty="0" smtClean="0">
                <a:hlinkClick r:id="rId3"/>
              </a:rPr>
              <a:t>.</a:t>
            </a:r>
            <a:r>
              <a:rPr lang="en-GB" sz="3600" b="1" dirty="0" smtClean="0">
                <a:hlinkClick r:id="rId3"/>
              </a:rPr>
              <a:t>blog</a:t>
            </a:r>
            <a:endParaRPr lang="en-GB" sz="3600" b="1" dirty="0" smtClean="0"/>
          </a:p>
          <a:p>
            <a:r>
              <a:rPr dirty="0" smtClean="0"/>
              <a:t> </a:t>
            </a:r>
            <a:endParaRPr dirty="0"/>
          </a:p>
        </p:txBody>
      </p:sp>
      <p:sp>
        <p:nvSpPr>
          <p:cNvPr id="261" name="Rectangle"/>
          <p:cNvSpPr/>
          <p:nvPr/>
        </p:nvSpPr>
        <p:spPr>
          <a:xfrm>
            <a:off x="457200" y="3290888"/>
            <a:ext cx="6908800" cy="3556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defTabSz="1219200">
              <a:spcBef>
                <a:spcPts val="1400"/>
              </a:spcBef>
              <a:defRPr b="1" i="1">
                <a:solidFill>
                  <a:srgbClr val="0000FF"/>
                </a:solidFill>
              </a:defRPr>
            </a:pPr>
            <a:endParaRPr/>
          </a:p>
        </p:txBody>
      </p:sp>
      <p:pic>
        <p:nvPicPr>
          <p:cNvPr id="262" name="image1.png" descr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18013" y="5637132"/>
            <a:ext cx="1047752" cy="981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image25.png" descr="image2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67268" y="0"/>
            <a:ext cx="3057983" cy="298752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We are proud to have been a part of your growth journey. We wish you all success. Thank you for giving us the honour of serving you."/>
          <p:cNvSpPr txBox="1"/>
          <p:nvPr/>
        </p:nvSpPr>
        <p:spPr>
          <a:xfrm>
            <a:off x="326571" y="2743989"/>
            <a:ext cx="8458075" cy="155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639" tIns="40639" rIns="40639" bIns="40639">
            <a:spAutoFit/>
          </a:bodyPr>
          <a:lstStyle/>
          <a:p>
            <a:pPr algn="ctr">
              <a:lnSpc>
                <a:spcPct val="75000"/>
              </a:lnSpc>
              <a:spcBef>
                <a:spcPts val="19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sz="3200" smtClean="0">
                <a:effectLst>
                  <a:outerShdw blurRad="38100" dist="38100" dir="2700000" rotWithShape="0">
                    <a:srgbClr val="DDDDDD"/>
                  </a:outerShdw>
                </a:effectLst>
                <a:latin typeface="Bookman Old Style"/>
                <a:ea typeface="Bookman Old Style"/>
                <a:cs typeface="Bookman Old Style"/>
                <a:sym typeface="Bookman Old Style"/>
              </a:rPr>
              <a:t>We </a:t>
            </a:r>
            <a:r>
              <a:rPr sz="3200">
                <a:effectLst>
                  <a:outerShdw blurRad="38100" dist="38100" dir="2700000" rotWithShape="0">
                    <a:srgbClr val="DDDDDD"/>
                  </a:outerShdw>
                </a:effectLst>
                <a:latin typeface="Bookman Old Style"/>
                <a:ea typeface="Bookman Old Style"/>
                <a:cs typeface="Bookman Old Style"/>
                <a:sym typeface="Bookman Old Style"/>
              </a:rPr>
              <a:t>are proud to have been a part of your growth journey. </a:t>
            </a:r>
            <a:r>
              <a:rPr sz="3200" dirty="0">
                <a:effectLst>
                  <a:outerShdw blurRad="38100" dist="38100" dir="2700000" rotWithShape="0">
                    <a:srgbClr val="DDDDDD"/>
                  </a:outerShdw>
                </a:effectLst>
                <a:latin typeface="Bookman Old Style"/>
                <a:ea typeface="Bookman Old Style"/>
                <a:cs typeface="Bookman Old Style"/>
                <a:sym typeface="Bookman Old Style"/>
              </a:rPr>
              <a:t>We wish you all success. Thank you for giving us the honour of serving you.</a:t>
            </a:r>
          </a:p>
        </p:txBody>
      </p:sp>
      <p:pic>
        <p:nvPicPr>
          <p:cNvPr id="10" name="image1.png" descr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2131" y="5755889"/>
            <a:ext cx="1047752" cy="9810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dvAuto="0"/>
    </p:bldLst>
  </p:timing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0000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503</Words>
  <Application>Microsoft Macintosh PowerPoint</Application>
  <PresentationFormat>On-screen Show (4:3)</PresentationFormat>
  <Paragraphs>155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Apple Chancery</vt:lpstr>
      <vt:lpstr>Arial</vt:lpstr>
      <vt:lpstr>Bookman Old Style</vt:lpstr>
      <vt:lpstr>Broadway</vt:lpstr>
      <vt:lpstr>Garamond</vt:lpstr>
      <vt:lpstr>Goudy Stout</vt:lpstr>
      <vt:lpstr>Helvetica</vt:lpstr>
      <vt:lpstr>Rockwell</vt:lpstr>
      <vt:lpstr>Stencil</vt:lpstr>
      <vt:lpstr>Times New Roman</vt:lpstr>
      <vt:lpstr>Default Design</vt:lpstr>
      <vt:lpstr>PowerPoint Presentation</vt:lpstr>
      <vt:lpstr>PowerPoint Presentation</vt:lpstr>
      <vt:lpstr>PowerPoint Presentation</vt:lpstr>
      <vt:lpstr>Selling is an act of Love and Generosity </vt:lpstr>
      <vt:lpstr>PowerPoint Presentation</vt:lpstr>
      <vt:lpstr>PowerPoint Presentation</vt:lpstr>
      <vt:lpstr>PowerPoint Presentation</vt:lpstr>
      <vt:lpstr>PowerPoint Presentation</vt:lpstr>
      <vt:lpstr>Purpose  of  Living</vt:lpstr>
      <vt:lpstr>The Purpose Statement </vt:lpstr>
      <vt:lpstr>The ‘Why’ of my life </vt:lpstr>
      <vt:lpstr>Values’ for a noble Purpose</vt:lpstr>
      <vt:lpstr>What will I say ‘Yes’ to? </vt:lpstr>
      <vt:lpstr>PowerPoint Presentation</vt:lpstr>
      <vt:lpstr>PowerPoint Presentation</vt:lpstr>
      <vt:lpstr>Mental Tools for Purposeful living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“You must be the change you wish to see in the world.” Mahathma Ghandi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De Silva, Ranjan</cp:lastModifiedBy>
  <cp:revision>28</cp:revision>
  <dcterms:modified xsi:type="dcterms:W3CDTF">2019-09-02T02:10:48Z</dcterms:modified>
</cp:coreProperties>
</file>